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5" d="100"/>
          <a:sy n="85" d="100"/>
        </p:scale>
        <p:origin x="13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4480D-89FD-4435-8570-3E872E225890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791B-A1D1-4B3B-86F3-4DA55E7266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065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4480D-89FD-4435-8570-3E872E225890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791B-A1D1-4B3B-86F3-4DA55E7266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45759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4480D-89FD-4435-8570-3E872E225890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791B-A1D1-4B3B-86F3-4DA55E7266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34156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4480D-89FD-4435-8570-3E872E225890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791B-A1D1-4B3B-86F3-4DA55E7266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1922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4480D-89FD-4435-8570-3E872E225890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791B-A1D1-4B3B-86F3-4DA55E7266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35954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4480D-89FD-4435-8570-3E872E225890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791B-A1D1-4B3B-86F3-4DA55E7266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29061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4480D-89FD-4435-8570-3E872E225890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791B-A1D1-4B3B-86F3-4DA55E7266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29186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4480D-89FD-4435-8570-3E872E225890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791B-A1D1-4B3B-86F3-4DA55E7266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3884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4480D-89FD-4435-8570-3E872E225890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791B-A1D1-4B3B-86F3-4DA55E7266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1564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4480D-89FD-4435-8570-3E872E225890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791B-A1D1-4B3B-86F3-4DA55E7266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0894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4480D-89FD-4435-8570-3E872E225890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791B-A1D1-4B3B-86F3-4DA55E7266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93108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4480D-89FD-4435-8570-3E872E225890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7791B-A1D1-4B3B-86F3-4DA55E7266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56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930B7F6-85C4-4095-8767-1F1D7A9C64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4442" t="6385" r="483" b="-3822"/>
          <a:stretch/>
        </p:blipFill>
        <p:spPr>
          <a:xfrm flipH="1">
            <a:off x="259975" y="996569"/>
            <a:ext cx="8247529" cy="5654697"/>
          </a:xfrm>
          <a:prstGeom prst="rect">
            <a:avLst/>
          </a:prstGeom>
          <a:ln w="12700"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69882EB-8B36-4FD5-B355-636D57576AA0}"/>
              </a:ext>
            </a:extLst>
          </p:cNvPr>
          <p:cNvSpPr txBox="1"/>
          <p:nvPr/>
        </p:nvSpPr>
        <p:spPr>
          <a:xfrm>
            <a:off x="1062908" y="1349497"/>
            <a:ext cx="28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2D993F-F71A-4ECC-A77B-A7F45B9B7F6F}"/>
              </a:ext>
            </a:extLst>
          </p:cNvPr>
          <p:cNvSpPr txBox="1"/>
          <p:nvPr/>
        </p:nvSpPr>
        <p:spPr>
          <a:xfrm>
            <a:off x="1317447" y="1349497"/>
            <a:ext cx="28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A96746-4E3A-44AD-8176-F93C00918677}"/>
              </a:ext>
            </a:extLst>
          </p:cNvPr>
          <p:cNvSpPr txBox="1"/>
          <p:nvPr/>
        </p:nvSpPr>
        <p:spPr>
          <a:xfrm>
            <a:off x="1635920" y="135846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667FD8-3BDF-45AC-B454-9C403ACEB18E}"/>
              </a:ext>
            </a:extLst>
          </p:cNvPr>
          <p:cNvSpPr txBox="1"/>
          <p:nvPr/>
        </p:nvSpPr>
        <p:spPr>
          <a:xfrm>
            <a:off x="1910818" y="135846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25F3D2-F32E-4458-9B45-5BD19C534F2A}"/>
              </a:ext>
            </a:extLst>
          </p:cNvPr>
          <p:cNvSpPr txBox="1"/>
          <p:nvPr/>
        </p:nvSpPr>
        <p:spPr>
          <a:xfrm>
            <a:off x="2256053" y="1340531"/>
            <a:ext cx="415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938240-42CD-4673-93D0-C03BB2DE92CD}"/>
              </a:ext>
            </a:extLst>
          </p:cNvPr>
          <p:cNvSpPr txBox="1"/>
          <p:nvPr/>
        </p:nvSpPr>
        <p:spPr>
          <a:xfrm>
            <a:off x="2564178" y="134053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651856-67A9-46F0-8881-EC4B6F79EC86}"/>
              </a:ext>
            </a:extLst>
          </p:cNvPr>
          <p:cNvSpPr txBox="1"/>
          <p:nvPr/>
        </p:nvSpPr>
        <p:spPr>
          <a:xfrm>
            <a:off x="3244174" y="1339433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E01143A-D611-42BD-943B-418DD90DAAD6}"/>
              </a:ext>
            </a:extLst>
          </p:cNvPr>
          <p:cNvSpPr txBox="1"/>
          <p:nvPr/>
        </p:nvSpPr>
        <p:spPr>
          <a:xfrm>
            <a:off x="3447202" y="1339433"/>
            <a:ext cx="45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C7A5B03-9080-4958-9420-85983A5F2AA1}"/>
              </a:ext>
            </a:extLst>
          </p:cNvPr>
          <p:cNvSpPr txBox="1"/>
          <p:nvPr/>
        </p:nvSpPr>
        <p:spPr>
          <a:xfrm>
            <a:off x="1067680" y="86095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48BF359-40D9-4A2C-BBD2-AC4FD22C4A5F}"/>
              </a:ext>
            </a:extLst>
          </p:cNvPr>
          <p:cNvSpPr txBox="1"/>
          <p:nvPr/>
        </p:nvSpPr>
        <p:spPr>
          <a:xfrm>
            <a:off x="1304190" y="86510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AD588D-2E13-44AD-A1BE-31A0E98AAC9F}"/>
              </a:ext>
            </a:extLst>
          </p:cNvPr>
          <p:cNvSpPr txBox="1"/>
          <p:nvPr/>
        </p:nvSpPr>
        <p:spPr>
          <a:xfrm>
            <a:off x="1917566" y="87406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EC939B-9B8F-458C-95BA-D88D14C3C83D}"/>
              </a:ext>
            </a:extLst>
          </p:cNvPr>
          <p:cNvSpPr txBox="1"/>
          <p:nvPr/>
        </p:nvSpPr>
        <p:spPr>
          <a:xfrm>
            <a:off x="2248540" y="852159"/>
            <a:ext cx="415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406A02B-6297-4835-AB4A-79328DD3EBE6}"/>
              </a:ext>
            </a:extLst>
          </p:cNvPr>
          <p:cNvSpPr txBox="1"/>
          <p:nvPr/>
        </p:nvSpPr>
        <p:spPr>
          <a:xfrm>
            <a:off x="2569039" y="85613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48377F9-CF79-4984-B6F5-49CEE0B96DE1}"/>
              </a:ext>
            </a:extLst>
          </p:cNvPr>
          <p:cNvSpPr txBox="1"/>
          <p:nvPr/>
        </p:nvSpPr>
        <p:spPr>
          <a:xfrm>
            <a:off x="2797406" y="85106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E58CBB-37A7-4DE6-98FC-6F86A718E004}"/>
              </a:ext>
            </a:extLst>
          </p:cNvPr>
          <p:cNvSpPr txBox="1"/>
          <p:nvPr/>
        </p:nvSpPr>
        <p:spPr>
          <a:xfrm>
            <a:off x="3032153" y="855037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6FFF725-88DA-46C0-9DB8-A2687D89F3E4}"/>
              </a:ext>
            </a:extLst>
          </p:cNvPr>
          <p:cNvSpPr txBox="1"/>
          <p:nvPr/>
        </p:nvSpPr>
        <p:spPr>
          <a:xfrm>
            <a:off x="3255391" y="85106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8866883-CD09-4627-9F45-2B700AC79372}"/>
              </a:ext>
            </a:extLst>
          </p:cNvPr>
          <p:cNvSpPr txBox="1"/>
          <p:nvPr/>
        </p:nvSpPr>
        <p:spPr>
          <a:xfrm>
            <a:off x="3502707" y="855037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6C08080-3A95-47CF-BBFD-B3D43CEE778E}"/>
              </a:ext>
            </a:extLst>
          </p:cNvPr>
          <p:cNvSpPr txBox="1"/>
          <p:nvPr/>
        </p:nvSpPr>
        <p:spPr>
          <a:xfrm>
            <a:off x="1840386" y="5871497"/>
            <a:ext cx="680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itchFamily="34" charset="0"/>
                <a:cs typeface="Arial" pitchFamily="34" charset="0"/>
              </a:rPr>
              <a:t>-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KCl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A7B4A13-97ED-4466-BD07-2A8B2653A874}"/>
              </a:ext>
            </a:extLst>
          </p:cNvPr>
          <p:cNvCxnSpPr>
            <a:cxnSpLocks/>
          </p:cNvCxnSpPr>
          <p:nvPr/>
        </p:nvCxnSpPr>
        <p:spPr>
          <a:xfrm>
            <a:off x="1062908" y="870073"/>
            <a:ext cx="54864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E91C8B3-D958-4FA6-9E6D-FAEB5BFFD367}"/>
              </a:ext>
            </a:extLst>
          </p:cNvPr>
          <p:cNvCxnSpPr>
            <a:cxnSpLocks/>
          </p:cNvCxnSpPr>
          <p:nvPr/>
        </p:nvCxnSpPr>
        <p:spPr>
          <a:xfrm>
            <a:off x="1495015" y="879037"/>
            <a:ext cx="54864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39E48BB-33EA-4B4F-81BE-0B57CDB8E30C}"/>
              </a:ext>
            </a:extLst>
          </p:cNvPr>
          <p:cNvCxnSpPr>
            <a:cxnSpLocks/>
          </p:cNvCxnSpPr>
          <p:nvPr/>
        </p:nvCxnSpPr>
        <p:spPr>
          <a:xfrm>
            <a:off x="2223822" y="861107"/>
            <a:ext cx="648207" cy="23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61D6734-187A-4DDA-B3B1-035C6F264DEF}"/>
              </a:ext>
            </a:extLst>
          </p:cNvPr>
          <p:cNvCxnSpPr>
            <a:cxnSpLocks/>
          </p:cNvCxnSpPr>
          <p:nvPr/>
        </p:nvCxnSpPr>
        <p:spPr>
          <a:xfrm>
            <a:off x="2622857" y="860009"/>
            <a:ext cx="54864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79BFD0D-2FB9-4DC0-A0C6-9D77F2A19D7C}"/>
              </a:ext>
            </a:extLst>
          </p:cNvPr>
          <p:cNvCxnSpPr>
            <a:cxnSpLocks/>
          </p:cNvCxnSpPr>
          <p:nvPr/>
        </p:nvCxnSpPr>
        <p:spPr>
          <a:xfrm>
            <a:off x="3249397" y="860009"/>
            <a:ext cx="54864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566EECE6-E743-4899-97E1-12FCAD07A864}"/>
              </a:ext>
            </a:extLst>
          </p:cNvPr>
          <p:cNvSpPr txBox="1"/>
          <p:nvPr/>
        </p:nvSpPr>
        <p:spPr>
          <a:xfrm>
            <a:off x="1063084" y="466304"/>
            <a:ext cx="57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C1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065A834-4438-4A90-915D-79D13BBDF7DE}"/>
              </a:ext>
            </a:extLst>
          </p:cNvPr>
          <p:cNvSpPr txBox="1"/>
          <p:nvPr/>
        </p:nvSpPr>
        <p:spPr>
          <a:xfrm>
            <a:off x="1614011" y="475268"/>
            <a:ext cx="57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G1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6D8FDB-5099-45E2-BCF7-8FD75BAFB90E}"/>
              </a:ext>
            </a:extLst>
          </p:cNvPr>
          <p:cNvSpPr txBox="1"/>
          <p:nvPr/>
        </p:nvSpPr>
        <p:spPr>
          <a:xfrm>
            <a:off x="2338986" y="457338"/>
            <a:ext cx="779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M1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4220C3-806F-4DA8-8904-278F8F2F7FB5}"/>
              </a:ext>
            </a:extLst>
          </p:cNvPr>
          <p:cNvSpPr txBox="1"/>
          <p:nvPr/>
        </p:nvSpPr>
        <p:spPr>
          <a:xfrm>
            <a:off x="2774995" y="456240"/>
            <a:ext cx="530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M2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F6166B3-CF31-4173-9641-3D4260D791DC}"/>
              </a:ext>
            </a:extLst>
          </p:cNvPr>
          <p:cNvSpPr txBox="1"/>
          <p:nvPr/>
        </p:nvSpPr>
        <p:spPr>
          <a:xfrm>
            <a:off x="3263695" y="452668"/>
            <a:ext cx="51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M3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BC61581-D14F-4625-9EFF-3DBA97F0C06D}"/>
              </a:ext>
            </a:extLst>
          </p:cNvPr>
          <p:cNvSpPr txBox="1"/>
          <p:nvPr/>
        </p:nvSpPr>
        <p:spPr>
          <a:xfrm>
            <a:off x="2782238" y="1339433"/>
            <a:ext cx="276315" cy="368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D83D0AA-CDD0-4235-9B97-C5F90F567623}"/>
              </a:ext>
            </a:extLst>
          </p:cNvPr>
          <p:cNvSpPr txBox="1"/>
          <p:nvPr/>
        </p:nvSpPr>
        <p:spPr>
          <a:xfrm>
            <a:off x="3029618" y="1339433"/>
            <a:ext cx="276315" cy="368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DF3BD8B-F2F6-48F7-B3C9-1D88A50A470F}"/>
              </a:ext>
            </a:extLst>
          </p:cNvPr>
          <p:cNvSpPr txBox="1"/>
          <p:nvPr/>
        </p:nvSpPr>
        <p:spPr>
          <a:xfrm>
            <a:off x="1067680" y="86078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D93B11E-174F-405C-AC8A-0B9B69DDEE0E}"/>
              </a:ext>
            </a:extLst>
          </p:cNvPr>
          <p:cNvSpPr txBox="1"/>
          <p:nvPr/>
        </p:nvSpPr>
        <p:spPr>
          <a:xfrm>
            <a:off x="2248540" y="851819"/>
            <a:ext cx="415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BDE2C40-C16A-4368-9EFB-C2EDA3963413}"/>
              </a:ext>
            </a:extLst>
          </p:cNvPr>
          <p:cNvSpPr txBox="1"/>
          <p:nvPr/>
        </p:nvSpPr>
        <p:spPr>
          <a:xfrm>
            <a:off x="2797406" y="85072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842DF17E-25C2-4C64-A7C3-D00AC7FA45FB}"/>
              </a:ext>
            </a:extLst>
          </p:cNvPr>
          <p:cNvSpPr txBox="1"/>
          <p:nvPr/>
        </p:nvSpPr>
        <p:spPr>
          <a:xfrm>
            <a:off x="3255391" y="85072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137A1BBF-22C2-42E1-96A8-D57728C9585A}"/>
              </a:ext>
            </a:extLst>
          </p:cNvPr>
          <p:cNvSpPr txBox="1"/>
          <p:nvPr/>
        </p:nvSpPr>
        <p:spPr>
          <a:xfrm>
            <a:off x="1304190" y="86853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447DF77D-DDE3-4CB8-A311-2017CAC012E8}"/>
              </a:ext>
            </a:extLst>
          </p:cNvPr>
          <p:cNvSpPr txBox="1"/>
          <p:nvPr/>
        </p:nvSpPr>
        <p:spPr>
          <a:xfrm>
            <a:off x="1917566" y="87749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6ABABCC-FA36-4875-8A7F-20B3218D54A2}"/>
              </a:ext>
            </a:extLst>
          </p:cNvPr>
          <p:cNvSpPr txBox="1"/>
          <p:nvPr/>
        </p:nvSpPr>
        <p:spPr>
          <a:xfrm>
            <a:off x="1067680" y="86421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7138831A-00CB-42BE-9AFC-F8805FBC22CE}"/>
              </a:ext>
            </a:extLst>
          </p:cNvPr>
          <p:cNvSpPr txBox="1"/>
          <p:nvPr/>
        </p:nvSpPr>
        <p:spPr>
          <a:xfrm>
            <a:off x="1622542" y="873179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5E28F28-5310-4CD2-B249-566522DE3040}"/>
              </a:ext>
            </a:extLst>
          </p:cNvPr>
          <p:cNvSpPr txBox="1"/>
          <p:nvPr/>
        </p:nvSpPr>
        <p:spPr>
          <a:xfrm>
            <a:off x="391810" y="861096"/>
            <a:ext cx="657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latin typeface="Arial" pitchFamily="34" charset="0"/>
                <a:cs typeface="Arial" pitchFamily="34" charset="0"/>
              </a:rPr>
              <a:t>KCl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Right Bracket 112">
            <a:extLst>
              <a:ext uri="{FF2B5EF4-FFF2-40B4-BE49-F238E27FC236}">
                <a16:creationId xmlns:a16="http://schemas.microsoft.com/office/drawing/2014/main" id="{FA48E940-F421-4688-BF33-3DC40F535A95}"/>
              </a:ext>
            </a:extLst>
          </p:cNvPr>
          <p:cNvSpPr/>
          <p:nvPr/>
        </p:nvSpPr>
        <p:spPr>
          <a:xfrm>
            <a:off x="4066545" y="1813244"/>
            <a:ext cx="62686" cy="2016000"/>
          </a:xfrm>
          <a:prstGeom prst="rightBracket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DD439C6D-203C-4C01-BADF-2008B7BE5C95}"/>
              </a:ext>
            </a:extLst>
          </p:cNvPr>
          <p:cNvCxnSpPr>
            <a:cxnSpLocks/>
          </p:cNvCxnSpPr>
          <p:nvPr/>
        </p:nvCxnSpPr>
        <p:spPr>
          <a:xfrm flipH="1">
            <a:off x="3990597" y="4057803"/>
            <a:ext cx="9460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18C2E1B3-F26B-440F-BDDB-D6C7C35A300F}"/>
              </a:ext>
            </a:extLst>
          </p:cNvPr>
          <p:cNvSpPr txBox="1"/>
          <p:nvPr/>
        </p:nvSpPr>
        <p:spPr>
          <a:xfrm>
            <a:off x="4066545" y="3871189"/>
            <a:ext cx="119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Substrate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EBEF08C-4557-4A41-A985-5578465AE897}"/>
              </a:ext>
            </a:extLst>
          </p:cNvPr>
          <p:cNvSpPr txBox="1"/>
          <p:nvPr/>
        </p:nvSpPr>
        <p:spPr>
          <a:xfrm>
            <a:off x="4149748" y="2497491"/>
            <a:ext cx="884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 G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50">
            <a:extLst>
              <a:ext uri="{FF2B5EF4-FFF2-40B4-BE49-F238E27FC236}">
                <a16:creationId xmlns:a16="http://schemas.microsoft.com/office/drawing/2014/main" id="{75A96085-996D-43D3-8557-ED028FA6BA07}"/>
              </a:ext>
            </a:extLst>
          </p:cNvPr>
          <p:cNvSpPr txBox="1"/>
          <p:nvPr/>
        </p:nvSpPr>
        <p:spPr>
          <a:xfrm>
            <a:off x="1220080" y="-91679"/>
            <a:ext cx="6540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EMSA assay to assess the formation of G quadruplex in region 1 and mutants </a:t>
            </a:r>
            <a:r>
              <a:rPr lang="en-US"/>
              <a:t>in absence </a:t>
            </a:r>
            <a:r>
              <a:rPr lang="en-US" dirty="0"/>
              <a:t>of </a:t>
            </a:r>
            <a:r>
              <a:rPr lang="en-US" dirty="0" err="1"/>
              <a:t>KCl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6557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26EB880-63F3-4600-B746-8645AC624481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-572" t="-782" r="-1581" b="12095"/>
          <a:stretch/>
        </p:blipFill>
        <p:spPr>
          <a:xfrm>
            <a:off x="1564872" y="240140"/>
            <a:ext cx="6535270" cy="6377719"/>
          </a:xfrm>
          <a:prstGeom prst="rect">
            <a:avLst/>
          </a:prstGeom>
          <a:ln w="12700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E93ED21-5185-4EF7-B1AC-A7145FDF3F93}"/>
              </a:ext>
            </a:extLst>
          </p:cNvPr>
          <p:cNvSpPr txBox="1"/>
          <p:nvPr/>
        </p:nvSpPr>
        <p:spPr>
          <a:xfrm>
            <a:off x="3540026" y="901260"/>
            <a:ext cx="45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13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F78732-5DB1-4659-9976-4FC42C212A02}"/>
              </a:ext>
            </a:extLst>
          </p:cNvPr>
          <p:cNvSpPr txBox="1"/>
          <p:nvPr/>
        </p:nvSpPr>
        <p:spPr>
          <a:xfrm>
            <a:off x="3830278" y="901260"/>
            <a:ext cx="45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14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D4DDBB-892B-4757-BE59-68359095238D}"/>
              </a:ext>
            </a:extLst>
          </p:cNvPr>
          <p:cNvSpPr txBox="1"/>
          <p:nvPr/>
        </p:nvSpPr>
        <p:spPr>
          <a:xfrm>
            <a:off x="4334126" y="901260"/>
            <a:ext cx="45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15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C9E68C-C295-4E06-BE2D-6380E063E43B}"/>
              </a:ext>
            </a:extLst>
          </p:cNvPr>
          <p:cNvSpPr txBox="1"/>
          <p:nvPr/>
        </p:nvSpPr>
        <p:spPr>
          <a:xfrm>
            <a:off x="4624962" y="901260"/>
            <a:ext cx="45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16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6E417C-B74A-4AB5-83B2-872C81DF70EE}"/>
              </a:ext>
            </a:extLst>
          </p:cNvPr>
          <p:cNvSpPr txBox="1"/>
          <p:nvPr/>
        </p:nvSpPr>
        <p:spPr>
          <a:xfrm>
            <a:off x="2760266" y="41288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2757E1-217A-4AFD-BE81-066C0E519B45}"/>
              </a:ext>
            </a:extLst>
          </p:cNvPr>
          <p:cNvSpPr txBox="1"/>
          <p:nvPr/>
        </p:nvSpPr>
        <p:spPr>
          <a:xfrm>
            <a:off x="3002282" y="41686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3E6F3F-9D24-4E6B-8654-C3F42B6D4A7F}"/>
              </a:ext>
            </a:extLst>
          </p:cNvPr>
          <p:cNvSpPr txBox="1"/>
          <p:nvPr/>
        </p:nvSpPr>
        <p:spPr>
          <a:xfrm>
            <a:off x="3613210" y="41288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4481F6-D218-4295-AC5B-CD073D4BCA86}"/>
              </a:ext>
            </a:extLst>
          </p:cNvPr>
          <p:cNvSpPr txBox="1"/>
          <p:nvPr/>
        </p:nvSpPr>
        <p:spPr>
          <a:xfrm>
            <a:off x="3908234" y="41686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2F854A-0766-40DE-8A25-C1E97B57D168}"/>
              </a:ext>
            </a:extLst>
          </p:cNvPr>
          <p:cNvSpPr txBox="1"/>
          <p:nvPr/>
        </p:nvSpPr>
        <p:spPr>
          <a:xfrm>
            <a:off x="4401050" y="41254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B15C38-C347-4078-8603-D97764012302}"/>
              </a:ext>
            </a:extLst>
          </p:cNvPr>
          <p:cNvSpPr txBox="1"/>
          <p:nvPr/>
        </p:nvSpPr>
        <p:spPr>
          <a:xfrm>
            <a:off x="4696074" y="41686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2DC128C-F4E1-4B29-8F4F-D414B5154BF3}"/>
              </a:ext>
            </a:extLst>
          </p:cNvPr>
          <p:cNvCxnSpPr>
            <a:cxnSpLocks/>
          </p:cNvCxnSpPr>
          <p:nvPr/>
        </p:nvCxnSpPr>
        <p:spPr>
          <a:xfrm>
            <a:off x="2775005" y="421836"/>
            <a:ext cx="548640" cy="14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976AF3-5F17-42AA-B188-52DC207169B2}"/>
              </a:ext>
            </a:extLst>
          </p:cNvPr>
          <p:cNvCxnSpPr>
            <a:cxnSpLocks/>
          </p:cNvCxnSpPr>
          <p:nvPr/>
        </p:nvCxnSpPr>
        <p:spPr>
          <a:xfrm>
            <a:off x="3608927" y="422006"/>
            <a:ext cx="54864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46B5BBC-38BA-4FD7-8A7B-9D44D47B3ABB}"/>
              </a:ext>
            </a:extLst>
          </p:cNvPr>
          <p:cNvCxnSpPr>
            <a:cxnSpLocks/>
          </p:cNvCxnSpPr>
          <p:nvPr/>
        </p:nvCxnSpPr>
        <p:spPr>
          <a:xfrm>
            <a:off x="4425566" y="421836"/>
            <a:ext cx="54864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314C64B-69C4-41E3-A0D8-4F86CDBD8E71}"/>
              </a:ext>
            </a:extLst>
          </p:cNvPr>
          <p:cNvSpPr txBox="1"/>
          <p:nvPr/>
        </p:nvSpPr>
        <p:spPr>
          <a:xfrm>
            <a:off x="2760828" y="13702"/>
            <a:ext cx="494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C1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90F762-CB24-4AAE-ADA5-AD06F09A1411}"/>
              </a:ext>
            </a:extLst>
          </p:cNvPr>
          <p:cNvSpPr txBox="1"/>
          <p:nvPr/>
        </p:nvSpPr>
        <p:spPr>
          <a:xfrm>
            <a:off x="3612074" y="14495"/>
            <a:ext cx="504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G1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356D19-52E4-4C4E-B2D9-4CE1B2D78414}"/>
              </a:ext>
            </a:extLst>
          </p:cNvPr>
          <p:cNvSpPr txBox="1"/>
          <p:nvPr/>
        </p:nvSpPr>
        <p:spPr>
          <a:xfrm>
            <a:off x="4455104" y="14495"/>
            <a:ext cx="525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M1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C40FA7-4FBD-4CFD-97A1-C5020E53BD96}"/>
              </a:ext>
            </a:extLst>
          </p:cNvPr>
          <p:cNvSpPr txBox="1"/>
          <p:nvPr/>
        </p:nvSpPr>
        <p:spPr>
          <a:xfrm>
            <a:off x="5063698" y="901260"/>
            <a:ext cx="45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981675-E3A9-4D40-A40D-1E2480AF4A83}"/>
              </a:ext>
            </a:extLst>
          </p:cNvPr>
          <p:cNvSpPr txBox="1"/>
          <p:nvPr/>
        </p:nvSpPr>
        <p:spPr>
          <a:xfrm>
            <a:off x="5354534" y="901260"/>
            <a:ext cx="45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18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900833-1A22-493F-A28E-A148C829A853}"/>
              </a:ext>
            </a:extLst>
          </p:cNvPr>
          <p:cNvSpPr txBox="1"/>
          <p:nvPr/>
        </p:nvSpPr>
        <p:spPr>
          <a:xfrm>
            <a:off x="5799762" y="901260"/>
            <a:ext cx="45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19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4B3568-7F76-4E7C-B152-BBA382427077}"/>
              </a:ext>
            </a:extLst>
          </p:cNvPr>
          <p:cNvSpPr txBox="1"/>
          <p:nvPr/>
        </p:nvSpPr>
        <p:spPr>
          <a:xfrm>
            <a:off x="6090598" y="901260"/>
            <a:ext cx="45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5572516-720D-46D0-8AB0-561640364C2A}"/>
              </a:ext>
            </a:extLst>
          </p:cNvPr>
          <p:cNvSpPr txBox="1"/>
          <p:nvPr/>
        </p:nvSpPr>
        <p:spPr>
          <a:xfrm>
            <a:off x="5151901" y="41254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2329102-73D6-4EEC-9FCA-026FBAEB045C}"/>
              </a:ext>
            </a:extLst>
          </p:cNvPr>
          <p:cNvSpPr txBox="1"/>
          <p:nvPr/>
        </p:nvSpPr>
        <p:spPr>
          <a:xfrm>
            <a:off x="5445522" y="41686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0370CA9-5DCF-4B31-9E95-048BB77B2F53}"/>
              </a:ext>
            </a:extLst>
          </p:cNvPr>
          <p:cNvCxnSpPr>
            <a:cxnSpLocks/>
          </p:cNvCxnSpPr>
          <p:nvPr/>
        </p:nvCxnSpPr>
        <p:spPr>
          <a:xfrm>
            <a:off x="5135258" y="421836"/>
            <a:ext cx="54864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5E935E1-34E2-4FDC-9885-4B8753A339D8}"/>
              </a:ext>
            </a:extLst>
          </p:cNvPr>
          <p:cNvSpPr txBox="1"/>
          <p:nvPr/>
        </p:nvSpPr>
        <p:spPr>
          <a:xfrm>
            <a:off x="5872746" y="41254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5B54C7-1AE5-4630-8D1A-2C0DA67247EC}"/>
              </a:ext>
            </a:extLst>
          </p:cNvPr>
          <p:cNvSpPr txBox="1"/>
          <p:nvPr/>
        </p:nvSpPr>
        <p:spPr>
          <a:xfrm>
            <a:off x="6135966" y="416864"/>
            <a:ext cx="304800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A67238C-2B8E-47E7-B8C0-A47F9F0DC255}"/>
              </a:ext>
            </a:extLst>
          </p:cNvPr>
          <p:cNvCxnSpPr>
            <a:cxnSpLocks/>
          </p:cNvCxnSpPr>
          <p:nvPr/>
        </p:nvCxnSpPr>
        <p:spPr>
          <a:xfrm>
            <a:off x="5861708" y="421836"/>
            <a:ext cx="548640" cy="17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10633A7-9EA3-4214-AA60-D53A4EAF2705}"/>
              </a:ext>
            </a:extLst>
          </p:cNvPr>
          <p:cNvSpPr txBox="1"/>
          <p:nvPr/>
        </p:nvSpPr>
        <p:spPr>
          <a:xfrm>
            <a:off x="5183172" y="13702"/>
            <a:ext cx="516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M2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C736033-36A8-4597-8906-01E74551247F}"/>
              </a:ext>
            </a:extLst>
          </p:cNvPr>
          <p:cNvSpPr txBox="1"/>
          <p:nvPr/>
        </p:nvSpPr>
        <p:spPr>
          <a:xfrm>
            <a:off x="5862741" y="9201"/>
            <a:ext cx="571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M3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A5EBAE4-9DA7-4A22-A410-9065F942C731}"/>
              </a:ext>
            </a:extLst>
          </p:cNvPr>
          <p:cNvSpPr txBox="1"/>
          <p:nvPr/>
        </p:nvSpPr>
        <p:spPr>
          <a:xfrm>
            <a:off x="2657452" y="901260"/>
            <a:ext cx="45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11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E9B35D-6B82-413E-B831-AAC0318B8E70}"/>
              </a:ext>
            </a:extLst>
          </p:cNvPr>
          <p:cNvSpPr txBox="1"/>
          <p:nvPr/>
        </p:nvSpPr>
        <p:spPr>
          <a:xfrm>
            <a:off x="2947704" y="901260"/>
            <a:ext cx="45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12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E66F3AB-C87C-4BB5-BEA2-01016826317F}"/>
              </a:ext>
            </a:extLst>
          </p:cNvPr>
          <p:cNvSpPr txBox="1"/>
          <p:nvPr/>
        </p:nvSpPr>
        <p:spPr>
          <a:xfrm>
            <a:off x="2760266" y="41254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64DF0FD-A194-465E-A6DB-4AA155B58E5E}"/>
              </a:ext>
            </a:extLst>
          </p:cNvPr>
          <p:cNvSpPr txBox="1"/>
          <p:nvPr/>
        </p:nvSpPr>
        <p:spPr>
          <a:xfrm>
            <a:off x="3613210" y="41254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83D2759-F932-4F97-90AF-D50BE9DC660C}"/>
              </a:ext>
            </a:extLst>
          </p:cNvPr>
          <p:cNvSpPr txBox="1"/>
          <p:nvPr/>
        </p:nvSpPr>
        <p:spPr>
          <a:xfrm>
            <a:off x="5216493" y="6119515"/>
            <a:ext cx="790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itchFamily="34" charset="0"/>
                <a:cs typeface="Arial" pitchFamily="34" charset="0"/>
              </a:rPr>
              <a:t>+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KCl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ight Bracket 35">
            <a:extLst>
              <a:ext uri="{FF2B5EF4-FFF2-40B4-BE49-F238E27FC236}">
                <a16:creationId xmlns:a16="http://schemas.microsoft.com/office/drawing/2014/main" id="{2C853204-CDAB-441E-9FB1-9B5CE7DE9797}"/>
              </a:ext>
            </a:extLst>
          </p:cNvPr>
          <p:cNvSpPr/>
          <p:nvPr/>
        </p:nvSpPr>
        <p:spPr>
          <a:xfrm>
            <a:off x="6796940" y="4355197"/>
            <a:ext cx="62686" cy="886408"/>
          </a:xfrm>
          <a:prstGeom prst="rightBracket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Right Bracket 36">
            <a:extLst>
              <a:ext uri="{FF2B5EF4-FFF2-40B4-BE49-F238E27FC236}">
                <a16:creationId xmlns:a16="http://schemas.microsoft.com/office/drawing/2014/main" id="{4F2C385C-4A9C-4469-8182-5DE7DB830FCC}"/>
              </a:ext>
            </a:extLst>
          </p:cNvPr>
          <p:cNvSpPr/>
          <p:nvPr/>
        </p:nvSpPr>
        <p:spPr>
          <a:xfrm>
            <a:off x="6818709" y="1481548"/>
            <a:ext cx="62686" cy="2268000"/>
          </a:xfrm>
          <a:prstGeom prst="rightBracket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5EFDAC7-3B17-4298-BC77-8AAFDEFDC0EF}"/>
              </a:ext>
            </a:extLst>
          </p:cNvPr>
          <p:cNvCxnSpPr>
            <a:cxnSpLocks/>
          </p:cNvCxnSpPr>
          <p:nvPr/>
        </p:nvCxnSpPr>
        <p:spPr>
          <a:xfrm flipH="1">
            <a:off x="6825409" y="4064487"/>
            <a:ext cx="9460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8641703B-0888-4981-ABF6-650A83E182BC}"/>
              </a:ext>
            </a:extLst>
          </p:cNvPr>
          <p:cNvSpPr txBox="1"/>
          <p:nvPr/>
        </p:nvSpPr>
        <p:spPr>
          <a:xfrm>
            <a:off x="6901357" y="3877873"/>
            <a:ext cx="119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Substrate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947B74B-0EC1-4531-83B6-83E9A311930F}"/>
              </a:ext>
            </a:extLst>
          </p:cNvPr>
          <p:cNvSpPr txBox="1"/>
          <p:nvPr/>
        </p:nvSpPr>
        <p:spPr>
          <a:xfrm>
            <a:off x="6898805" y="4535584"/>
            <a:ext cx="884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Intra G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5682A7-2604-40FF-B7BB-A8A10B17D87B}"/>
              </a:ext>
            </a:extLst>
          </p:cNvPr>
          <p:cNvSpPr txBox="1"/>
          <p:nvPr/>
        </p:nvSpPr>
        <p:spPr>
          <a:xfrm>
            <a:off x="6901912" y="2165795"/>
            <a:ext cx="884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 G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50">
            <a:extLst>
              <a:ext uri="{FF2B5EF4-FFF2-40B4-BE49-F238E27FC236}">
                <a16:creationId xmlns:a16="http://schemas.microsoft.com/office/drawing/2014/main" id="{55CE3B83-A690-4EF9-921A-004CC629A05E}"/>
              </a:ext>
            </a:extLst>
          </p:cNvPr>
          <p:cNvSpPr txBox="1"/>
          <p:nvPr/>
        </p:nvSpPr>
        <p:spPr>
          <a:xfrm>
            <a:off x="2132" y="2524576"/>
            <a:ext cx="2772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EMSA assay to assess the formation of G quadruplex in region 1 and mutants in presence of </a:t>
            </a:r>
            <a:r>
              <a:rPr lang="en-US" dirty="0" err="1"/>
              <a:t>KCl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51552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</TotalTime>
  <Words>108</Words>
  <Application>Microsoft Office PowerPoint</Application>
  <PresentationFormat>On-screen Show (4:3)</PresentationFormat>
  <Paragraphs>69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16</cp:revision>
  <dcterms:created xsi:type="dcterms:W3CDTF">2021-04-17T06:32:18Z</dcterms:created>
  <dcterms:modified xsi:type="dcterms:W3CDTF">2021-05-24T07:11:12Z</dcterms:modified>
</cp:coreProperties>
</file>